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61" r:id="rId5"/>
    <p:sldId id="262" r:id="rId6"/>
    <p:sldId id="260" r:id="rId7"/>
    <p:sldId id="259" r:id="rId8"/>
    <p:sldId id="263" r:id="rId9"/>
    <p:sldId id="264" r:id="rId10"/>
    <p:sldId id="269" r:id="rId11"/>
    <p:sldId id="266" r:id="rId12"/>
    <p:sldId id="265" r:id="rId13"/>
    <p:sldId id="272" r:id="rId14"/>
    <p:sldId id="274" r:id="rId15"/>
    <p:sldId id="275" r:id="rId16"/>
    <p:sldId id="273" r:id="rId17"/>
    <p:sldId id="270" r:id="rId18"/>
    <p:sldId id="271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62" d="100"/>
          <a:sy n="262" d="100"/>
        </p:scale>
        <p:origin x="-42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2503170"/>
            <a:ext cx="6480048" cy="172593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158609"/>
            <a:ext cx="6480048" cy="131445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6" y="0"/>
            <a:ext cx="3038475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687878"/>
            <a:ext cx="6629400" cy="1369772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64350"/>
            <a:ext cx="6629400" cy="800016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200151"/>
            <a:ext cx="3657600" cy="339447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114800"/>
            <a:ext cx="4040188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4114800"/>
            <a:ext cx="4041775" cy="62865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137685"/>
            <a:ext cx="4040188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37685"/>
            <a:ext cx="4041775" cy="29563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7470648" cy="857250"/>
          </a:xfrm>
        </p:spPr>
        <p:txBody>
          <a:bodyPr anchor="ctr"/>
          <a:lstStyle>
            <a:lvl1pPr algn="l">
              <a:defRPr sz="4600"/>
            </a:lvl1pPr>
          </a:lstStyle>
          <a:p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9146"/>
            <a:ext cx="3200400" cy="547688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60818"/>
            <a:ext cx="2743200" cy="6858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485900"/>
            <a:ext cx="7086600" cy="285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endParaRPr/>
          </a:p>
          <a:p>
            <a:pPr lvl="1" eaLnBrk="1" latinLnBrk="0" hangingPunct="1"/>
            <a:endParaRPr/>
          </a:p>
          <a:p>
            <a:pPr lvl="2" eaLnBrk="1" latinLnBrk="0" hangingPunct="1"/>
            <a:endParaRPr/>
          </a:p>
          <a:p>
            <a:pPr lvl="3" eaLnBrk="1" latinLnBrk="0" hangingPunct="1"/>
            <a:endParaRPr/>
          </a:p>
          <a:p>
            <a:pPr lvl="4" eaLnBrk="1" latinLnBrk="0" hangingPunct="1"/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4816548"/>
            <a:ext cx="762000" cy="273844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279282"/>
            <a:ext cx="3053868" cy="940356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764930"/>
            <a:ext cx="4114800" cy="30861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249074"/>
            <a:ext cx="3053866" cy="199761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816548"/>
            <a:ext cx="2133600" cy="273844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3564094"/>
            <a:ext cx="9144000" cy="158472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51435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7467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816548"/>
            <a:ext cx="2133600" cy="273844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2/18/15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4816548"/>
            <a:ext cx="2895600" cy="273844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4816548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050" y="1640746"/>
            <a:ext cx="6480048" cy="1467624"/>
          </a:xfrm>
        </p:spPr>
        <p:txBody>
          <a:bodyPr>
            <a:normAutofit/>
          </a:bodyPr>
          <a:lstStyle/>
          <a:p>
            <a:r>
              <a:rPr lang="en-US" sz="7200" cap="none" dirty="0" err="1" smtClean="0"/>
              <a:t>iBeacons</a:t>
            </a:r>
            <a:endParaRPr lang="en-US" sz="72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036" y="1222459"/>
            <a:ext cx="6480048" cy="388176"/>
          </a:xfrm>
        </p:spPr>
        <p:txBody>
          <a:bodyPr/>
          <a:lstStyle/>
          <a:p>
            <a:r>
              <a:rPr lang="en-US" dirty="0" err="1" smtClean="0"/>
              <a:t>CocoaHeads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29064" y="3496854"/>
            <a:ext cx="6480048" cy="720274"/>
          </a:xfrm>
          <a:prstGeom prst="rect">
            <a:avLst/>
          </a:prstGeom>
        </p:spPr>
        <p:txBody>
          <a:bodyPr vert="horz" tIns="0" rIns="45720" bIns="0" anchor="b">
            <a:normAutofit lnSpcReduction="10000"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Bryan O’Malley</a:t>
            </a:r>
          </a:p>
          <a:p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Fingerpaint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01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using </a:t>
            </a:r>
            <a:r>
              <a:rPr lang="en-US" dirty="0" err="1" smtClean="0"/>
              <a:t>iBeacons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Minglet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4" y="1310610"/>
            <a:ext cx="2143125" cy="1524000"/>
          </a:xfrm>
          <a:prstGeom prst="rect">
            <a:avLst/>
          </a:prstGeom>
        </p:spPr>
      </p:pic>
      <p:pic>
        <p:nvPicPr>
          <p:cNvPr id="5" name="Picture 4" descr="fingerpain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07" y="3528167"/>
            <a:ext cx="4445000" cy="1524000"/>
          </a:xfrm>
          <a:prstGeom prst="rect">
            <a:avLst/>
          </a:prstGeom>
        </p:spPr>
      </p:pic>
      <p:pic>
        <p:nvPicPr>
          <p:cNvPr id="6" name="Picture 5" descr="tile-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27" y="1305194"/>
            <a:ext cx="2354331" cy="22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79"/>
            <a:ext cx="8414305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Who is using </a:t>
            </a:r>
            <a:r>
              <a:rPr lang="en-US" dirty="0" err="1" smtClean="0"/>
              <a:t>iBeacons</a:t>
            </a:r>
            <a:r>
              <a:rPr lang="en-US" dirty="0"/>
              <a:t>?</a:t>
            </a:r>
          </a:p>
        </p:txBody>
      </p:sp>
      <p:pic>
        <p:nvPicPr>
          <p:cNvPr id="4" name="HillHolidayiBeaconWal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244" y="1014750"/>
            <a:ext cx="6738932" cy="3790538"/>
          </a:xfrm>
        </p:spPr>
      </p:pic>
    </p:spTree>
    <p:extLst>
      <p:ext uri="{BB962C8B-B14F-4D97-AF65-F5344CB8AC3E}">
        <p14:creationId xmlns:p14="http://schemas.microsoft.com/office/powerpoint/2010/main" val="360259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dirty="0" err="1" smtClean="0"/>
              <a:t>iBeacons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4" name="Preparation 3"/>
          <p:cNvSpPr/>
          <p:nvPr/>
        </p:nvSpPr>
        <p:spPr>
          <a:xfrm>
            <a:off x="1606764" y="2393313"/>
            <a:ext cx="1372448" cy="792707"/>
          </a:xfrm>
          <a:prstGeom prst="flowChartPreparation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err="1" smtClean="0"/>
              <a:t>iBeacon</a:t>
            </a:r>
            <a:endParaRPr lang="en-US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64188" y="960866"/>
            <a:ext cx="3657600" cy="36576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1364612" y="-867934"/>
            <a:ext cx="7315200" cy="73152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-3193412" y="-2696734"/>
            <a:ext cx="10972800" cy="10972800"/>
          </a:xfrm>
          <a:prstGeom prst="ellipse">
            <a:avLst/>
          </a:prstGeom>
          <a:noFill/>
          <a:ln>
            <a:solidFill>
              <a:schemeClr val="tx1">
                <a:lumMod val="8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249642" y="2026374"/>
            <a:ext cx="914400" cy="1645920"/>
            <a:chOff x="7249642" y="2026374"/>
            <a:chExt cx="914400" cy="1645920"/>
          </a:xfrm>
        </p:grpSpPr>
        <p:sp>
          <p:nvSpPr>
            <p:cNvPr id="8" name="Rounded Rectangle 7"/>
            <p:cNvSpPr/>
            <p:nvPr/>
          </p:nvSpPr>
          <p:spPr>
            <a:xfrm>
              <a:off x="7249642" y="2026374"/>
              <a:ext cx="914400" cy="16459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41082" y="2257575"/>
              <a:ext cx="731520" cy="1097280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61122" y="3474720"/>
              <a:ext cx="91440" cy="9144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  <a:lumOff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59491" y="4463788"/>
            <a:ext cx="126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Immediate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08092" y="4463788"/>
            <a:ext cx="68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Near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68197" y="446378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22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dirty="0" err="1" smtClean="0"/>
              <a:t>iBeacons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8092049" cy="3394472"/>
          </a:xfrm>
        </p:spPr>
        <p:txBody>
          <a:bodyPr/>
          <a:lstStyle/>
          <a:p>
            <a:pPr marL="36576" indent="0">
              <a:buNone/>
            </a:pPr>
            <a:r>
              <a:rPr lang="en-US" dirty="0" err="1" smtClean="0"/>
              <a:t>iBeacons</a:t>
            </a:r>
            <a:r>
              <a:rPr lang="en-US" dirty="0" smtClean="0"/>
              <a:t> transmit 3 pieces of information: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UUID  (</a:t>
            </a:r>
            <a:r>
              <a:rPr lang="cs-CZ" sz="2400" dirty="0"/>
              <a:t>1986dc82-b1b6-4029-b4e3-64fc6c876feb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Major  (</a:t>
            </a:r>
            <a:r>
              <a:rPr lang="en-US" sz="2400" dirty="0" smtClean="0"/>
              <a:t>6</a:t>
            </a:r>
            <a:r>
              <a:rPr lang="en-US" dirty="0" smtClean="0"/>
              <a:t>)</a:t>
            </a:r>
          </a:p>
          <a:p>
            <a:r>
              <a:rPr lang="en-US" dirty="0" smtClean="0"/>
              <a:t>Minor  (</a:t>
            </a:r>
            <a:r>
              <a:rPr lang="en-US" sz="2400" dirty="0" smtClean="0"/>
              <a:t>88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4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iBeacon</a:t>
            </a:r>
            <a:r>
              <a:rPr lang="en-US" dirty="0" smtClean="0"/>
              <a:t> receiver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0926" indent="-514350">
              <a:buFont typeface="+mj-lt"/>
              <a:buAutoNum type="arabicPeriod"/>
            </a:pPr>
            <a:r>
              <a:rPr lang="en-US" dirty="0" smtClean="0"/>
              <a:t>Create a Location Manager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smtClean="0"/>
              <a:t>Create a Beacon Region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smtClean="0"/>
              <a:t>Start monitoring for events within the Region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smtClean="0"/>
              <a:t>React to </a:t>
            </a:r>
            <a:r>
              <a:rPr lang="en-US" dirty="0" err="1" smtClean="0"/>
              <a:t>iBeacons</a:t>
            </a:r>
            <a:r>
              <a:rPr lang="en-US" dirty="0" smtClean="0"/>
              <a:t> within the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3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iBeacon</a:t>
            </a:r>
            <a:r>
              <a:rPr lang="en-US" dirty="0" smtClean="0"/>
              <a:t> transmitter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0926" indent="-514350">
              <a:buFont typeface="+mj-lt"/>
              <a:buAutoNum type="arabicPeriod"/>
            </a:pPr>
            <a:r>
              <a:rPr lang="en-US" dirty="0" smtClean="0"/>
              <a:t>Create a Beacon Region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smtClean="0"/>
              <a:t>Create a Peripheral Manager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smtClean="0"/>
              <a:t>Start advertising your Beacon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69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iBeacon</a:t>
            </a:r>
            <a:r>
              <a:rPr lang="en-US" dirty="0" smtClean="0"/>
              <a:t> code 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the </a:t>
            </a:r>
            <a:r>
              <a:rPr lang="en-US" dirty="0" err="1" smtClean="0"/>
              <a:t>CoreLocation.framework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Add the Location Updates and Uses Bluetooth LE accessories Capabilities</a:t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smtClean="0"/>
              <a:t>Request authorization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7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>
              <a:buNone/>
            </a:pPr>
            <a:r>
              <a:rPr lang="en-US" dirty="0">
                <a:solidFill>
                  <a:srgbClr val="ACB89D"/>
                </a:solidFill>
              </a:rPr>
              <a:t>https://developer.apple.com/ibeacon</a:t>
            </a:r>
            <a:r>
              <a:rPr lang="en-US" dirty="0" smtClean="0">
                <a:solidFill>
                  <a:srgbClr val="ACB89D"/>
                </a:solidFill>
              </a:rPr>
              <a:t>/</a:t>
            </a:r>
          </a:p>
          <a:p>
            <a:pPr marL="36576" indent="0">
              <a:buNone/>
            </a:pPr>
            <a:endParaRPr lang="en-US" dirty="0" smtClean="0">
              <a:solidFill>
                <a:srgbClr val="ACB89D"/>
              </a:solidFill>
            </a:endParaRPr>
          </a:p>
          <a:p>
            <a:pPr marL="36576" indent="0">
              <a:buNone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blog.lighthousebeacon.io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/interesting-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ibeacon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-applications-around-world/</a:t>
            </a:r>
          </a:p>
        </p:txBody>
      </p:sp>
    </p:spTree>
    <p:extLst>
      <p:ext uri="{BB962C8B-B14F-4D97-AF65-F5344CB8AC3E}">
        <p14:creationId xmlns:p14="http://schemas.microsoft.com/office/powerpoint/2010/main" val="218159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it up!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7940399" cy="3394472"/>
          </a:xfrm>
        </p:spPr>
        <p:txBody>
          <a:bodyPr/>
          <a:lstStyle/>
          <a:p>
            <a:pPr marL="36576" indent="0">
              <a:buNone/>
            </a:pPr>
            <a:r>
              <a:rPr lang="en-US" dirty="0" smtClean="0"/>
              <a:t>Demo Source Code:</a:t>
            </a:r>
          </a:p>
          <a:p>
            <a:pPr marL="36576" indent="0">
              <a:buNone/>
            </a:pP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https</a:t>
            </a:r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://github.com/bomalley/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iBeaconsDemo</a:t>
            </a:r>
          </a:p>
          <a:p>
            <a:pPr marL="36576" indent="0">
              <a:buNone/>
            </a:pP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6576" indent="0">
              <a:buNone/>
            </a:pP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@</a:t>
            </a:r>
            <a:r>
              <a:rPr lang="en-US" sz="28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bryanomalley</a:t>
            </a:r>
            <a:r>
              <a:rPr 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			</a:t>
            </a:r>
            <a:r>
              <a:rPr lang="en-US" sz="28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bryanomalley.com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CohabitSudoku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52" y="3933424"/>
            <a:ext cx="274320" cy="274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786563" y="3819568"/>
            <a:ext cx="1946575" cy="388176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Cohabit Sudoku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137132" y="3819568"/>
            <a:ext cx="1387367" cy="388176"/>
          </a:xfrm>
          <a:prstGeom prst="rect">
            <a:avLst/>
          </a:prstGeom>
        </p:spPr>
        <p:txBody>
          <a:bodyPr vert="horz" tIns="0" rIns="45720" bIns="0" anchor="b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A8C6D0"/>
                </a:solidFill>
              </a:rPr>
              <a:t>Colortoons</a:t>
            </a:r>
            <a:endParaRPr lang="en-US" dirty="0">
              <a:solidFill>
                <a:srgbClr val="A8C6D0"/>
              </a:solidFill>
            </a:endParaRPr>
          </a:p>
        </p:txBody>
      </p:sp>
      <p:pic>
        <p:nvPicPr>
          <p:cNvPr id="7" name="Picture 6" descr="Colortoons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192" y="3933424"/>
            <a:ext cx="274320" cy="274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2411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iBeacons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iBeacon</a:t>
            </a:r>
            <a:r>
              <a:rPr lang="en-US" dirty="0" smtClean="0"/>
              <a:t> </a:t>
            </a:r>
            <a:r>
              <a:rPr lang="en-US" dirty="0"/>
              <a:t>is the name for Apple’s technology standard, which allows Mobile Apps (running on both </a:t>
            </a:r>
            <a:r>
              <a:rPr lang="en-US" dirty="0" err="1"/>
              <a:t>iOS</a:t>
            </a:r>
            <a:r>
              <a:rPr lang="en-US" dirty="0"/>
              <a:t> and Android devices) to listen for signals from beacons in the physical world and react </a:t>
            </a:r>
            <a:r>
              <a:rPr lang="en-US" dirty="0" smtClean="0"/>
              <a:t>accordingly.”  </a:t>
            </a:r>
            <a:r>
              <a:rPr lang="en-US" dirty="0"/>
              <a:t>– </a:t>
            </a:r>
            <a:r>
              <a:rPr lang="en-US" dirty="0" err="1"/>
              <a:t>ibeacon.com</a:t>
            </a:r>
            <a:endParaRPr lang="en-US" dirty="0"/>
          </a:p>
          <a:p>
            <a:pPr marL="3657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1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iBeacons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 descr="bluetooth-4.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19" y="1179576"/>
            <a:ext cx="463296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7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iBeacons</a:t>
            </a:r>
            <a:r>
              <a:rPr lang="en-US" dirty="0"/>
              <a:t> </a:t>
            </a:r>
            <a:r>
              <a:rPr lang="en-US" dirty="0" smtClean="0"/>
              <a:t>look like?</a:t>
            </a:r>
            <a:endParaRPr lang="en-US" dirty="0"/>
          </a:p>
        </p:txBody>
      </p:sp>
      <p:pic>
        <p:nvPicPr>
          <p:cNvPr id="3" name="Picture 2" descr="1409587295_shopping-inovations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203" y="1179576"/>
            <a:ext cx="4864608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1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iBeacons</a:t>
            </a:r>
            <a:r>
              <a:rPr lang="en-US" dirty="0"/>
              <a:t> </a:t>
            </a:r>
            <a:r>
              <a:rPr lang="en-US" dirty="0" smtClean="0"/>
              <a:t>look like?</a:t>
            </a:r>
            <a:endParaRPr lang="en-US" dirty="0"/>
          </a:p>
        </p:txBody>
      </p:sp>
      <p:pic>
        <p:nvPicPr>
          <p:cNvPr id="4" name="Picture 3" descr="iBeacon_Kontakt.io_Smart_Beaco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42" y="1063229"/>
            <a:ext cx="52120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1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iBeacons</a:t>
            </a:r>
            <a:r>
              <a:rPr lang="en-US" dirty="0"/>
              <a:t> </a:t>
            </a:r>
            <a:r>
              <a:rPr lang="en-US" dirty="0" smtClean="0"/>
              <a:t>look like?</a:t>
            </a:r>
            <a:endParaRPr lang="en-US" dirty="0"/>
          </a:p>
        </p:txBody>
      </p:sp>
      <p:pic>
        <p:nvPicPr>
          <p:cNvPr id="3" name="Picture 2" descr="iBeacon_Gimbal_Series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05" y="1179576"/>
            <a:ext cx="347472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8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 dirty="0" err="1"/>
              <a:t>iBeacons</a:t>
            </a:r>
            <a:r>
              <a:rPr lang="en-US" dirty="0"/>
              <a:t> look like?</a:t>
            </a:r>
          </a:p>
        </p:txBody>
      </p:sp>
      <p:pic>
        <p:nvPicPr>
          <p:cNvPr id="4" name="Picture 3" descr="aislelabs-report-ibeacon-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62" y="1179576"/>
            <a:ext cx="5255598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43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 dirty="0" err="1"/>
              <a:t>iBeacons</a:t>
            </a:r>
            <a:r>
              <a:rPr lang="en-US" dirty="0"/>
              <a:t> look like?</a:t>
            </a:r>
          </a:p>
        </p:txBody>
      </p:sp>
      <p:pic>
        <p:nvPicPr>
          <p:cNvPr id="3" name="Picture 2" descr="imac_ipad_iphone_ibea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4864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4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79"/>
            <a:ext cx="8414305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Who is using </a:t>
            </a:r>
            <a:r>
              <a:rPr lang="en-US" dirty="0" err="1" smtClean="0"/>
              <a:t>iBeacons</a:t>
            </a:r>
            <a:r>
              <a:rPr lang="en-US" dirty="0"/>
              <a:t>?</a:t>
            </a:r>
          </a:p>
        </p:txBody>
      </p:sp>
      <p:pic>
        <p:nvPicPr>
          <p:cNvPr id="6" name="Picture 5" descr="M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68" y="1063229"/>
            <a:ext cx="2987136" cy="1811535"/>
          </a:xfrm>
          <a:prstGeom prst="rect">
            <a:avLst/>
          </a:prstGeom>
        </p:spPr>
      </p:pic>
      <p:pic>
        <p:nvPicPr>
          <p:cNvPr id="7" name="Picture 6" descr="Appl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09" y="1176545"/>
            <a:ext cx="2043362" cy="2538337"/>
          </a:xfrm>
          <a:prstGeom prst="rect">
            <a:avLst/>
          </a:prstGeom>
        </p:spPr>
      </p:pic>
      <p:pic>
        <p:nvPicPr>
          <p:cNvPr id="8" name="Picture 7" descr="Macy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2" y="2960054"/>
            <a:ext cx="1659362" cy="1995987"/>
          </a:xfrm>
          <a:prstGeom prst="rect">
            <a:avLst/>
          </a:prstGeom>
        </p:spPr>
      </p:pic>
      <p:pic>
        <p:nvPicPr>
          <p:cNvPr id="9" name="Picture 8" descr="AmericanAirlin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649" y="4112495"/>
            <a:ext cx="5614855" cy="843546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10" name="Picture 9" descr="AmericanEag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62824"/>
            <a:ext cx="2125346" cy="181194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8549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Technic.thmx</Template>
  <TotalTime>282</TotalTime>
  <Words>211</Words>
  <Application>Microsoft Macintosh PowerPoint</Application>
  <PresentationFormat>On-screen Show (16:9)</PresentationFormat>
  <Paragraphs>49</Paragraphs>
  <Slides>18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Technic</vt:lpstr>
      <vt:lpstr>iBeacons</vt:lpstr>
      <vt:lpstr>What are iBeacons?</vt:lpstr>
      <vt:lpstr>What are iBeacons?</vt:lpstr>
      <vt:lpstr>What do iBeacons look like?</vt:lpstr>
      <vt:lpstr>What do iBeacons look like?</vt:lpstr>
      <vt:lpstr>What do iBeacons look like?</vt:lpstr>
      <vt:lpstr>What do iBeacons look like?</vt:lpstr>
      <vt:lpstr>What do iBeacons look like?</vt:lpstr>
      <vt:lpstr>Who is using iBeacons?</vt:lpstr>
      <vt:lpstr>Who is using iBeacons?</vt:lpstr>
      <vt:lpstr>Who is using iBeacons?</vt:lpstr>
      <vt:lpstr>How do iBeacons work?</vt:lpstr>
      <vt:lpstr>How do iBeacons work?</vt:lpstr>
      <vt:lpstr>iBeacon receiver concepts</vt:lpstr>
      <vt:lpstr>iBeacon transmitter concepts</vt:lpstr>
      <vt:lpstr>iBeacon code gotchas</vt:lpstr>
      <vt:lpstr>Resources</vt:lpstr>
      <vt:lpstr>Wrap it up!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iBeacons</dc:title>
  <dc:creator>Susan O'Malley</dc:creator>
  <cp:lastModifiedBy>Bryan O'Malley</cp:lastModifiedBy>
  <cp:revision>29</cp:revision>
  <dcterms:created xsi:type="dcterms:W3CDTF">2015-02-15T02:37:56Z</dcterms:created>
  <dcterms:modified xsi:type="dcterms:W3CDTF">2015-02-18T22:12:13Z</dcterms:modified>
</cp:coreProperties>
</file>